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E5E7D-01D0-C042-99F0-84A011B16C81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15BC-97C2-4A40-AC35-0B54FE269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8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en-IE" sz="1000" b="0" i="0" u="none" strike="noStrike" cap="none" baseline="0" dirty="0" smtClean="0"/>
              <a:t> </a:t>
            </a:r>
            <a:endParaRPr lang="en-IE" sz="1000" b="0" i="0" u="none" strike="noStrike" cap="none" baseline="0" dirty="0"/>
          </a:p>
          <a:p>
            <a:endParaRPr dirty="0"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endParaRPr lang="en-IE" sz="1800" b="0" i="0" u="none" strike="noStrike" cap="none" baseline="0" dirty="0"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5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7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1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7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6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3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0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10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4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95F58-E391-8841-BE8B-765CED24935D}" type="datetimeFigureOut">
              <a:rPr lang="en-US" smtClean="0"/>
              <a:t>15/09/2013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560E6-D27F-9747-803F-52F542E51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DqKqGDm-G4" TargetMode="External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755576" y="908720"/>
            <a:ext cx="7772400" cy="2115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Self-Study Action Research </a:t>
            </a:r>
            <a:r>
              <a:rPr lang="en-IE" dirty="0"/>
              <a:t>P</a:t>
            </a:r>
            <a:r>
              <a:rPr lang="en-I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roject </a:t>
            </a:r>
            <a:r>
              <a:rPr lang="en-IE" dirty="0"/>
              <a:t>W</a:t>
            </a:r>
            <a:r>
              <a:rPr lang="en-IE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orkshop</a:t>
            </a:r>
            <a:endParaRPr lang="en-IE" sz="4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403648" y="4653136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IE" sz="4800" b="0" i="1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NCE-MSTL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IE" sz="3200" b="0" i="0" u="none" strike="noStrike" cap="none" baseline="0" dirty="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 12-13 August </a:t>
            </a:r>
            <a:r>
              <a:rPr lang="en-IE" sz="3200" b="0" i="0" u="none" strike="noStrike" cap="none" baseline="0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pic>
        <p:nvPicPr>
          <p:cNvPr id="1026" name="Picture 2" descr="C:\Users\Mary\Downloads\resear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852936"/>
            <a:ext cx="2420126" cy="161048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2B25-2E4A-4B87-A96D-0C2197ED7E6C}" type="slidenum">
              <a:rPr lang="en-IE" smtClean="0"/>
              <a:pPr/>
              <a:t>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1109138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Values</a:t>
            </a:r>
          </a:p>
        </p:txBody>
      </p:sp>
      <p:sp>
        <p:nvSpPr>
          <p:cNvPr id="142" name="Shape 142">
            <a:hlinkClick r:id="rId3"/>
          </p:cNvPr>
          <p:cNvSpPr/>
          <p:nvPr/>
        </p:nvSpPr>
        <p:spPr>
          <a:xfrm>
            <a:off x="179512" y="1268760"/>
            <a:ext cx="6192688" cy="44291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64533BD-3537-4A18-B560-CD3324FED421}" type="slidenum">
              <a:rPr lang="en-IE" smtClean="0"/>
              <a:pPr/>
              <a:t>10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179512" y="5877272"/>
            <a:ext cx="62646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https://www.youtube.com/watch?v=1DqKqGDm-G4&amp;list=PL518236EB3DB15C17&amp;index=8</a:t>
            </a:r>
            <a:endParaRPr lang="en-IE" dirty="0"/>
          </a:p>
        </p:txBody>
      </p:sp>
      <p:sp>
        <p:nvSpPr>
          <p:cNvPr id="7" name="Rounded Rectangle 6"/>
          <p:cNvSpPr/>
          <p:nvPr/>
        </p:nvSpPr>
        <p:spPr>
          <a:xfrm>
            <a:off x="6444208" y="2132856"/>
            <a:ext cx="2520280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Watch more interviews with Jack at:</a:t>
            </a:r>
          </a:p>
          <a:p>
            <a:pPr algn="ctr"/>
            <a:r>
              <a:rPr lang="en-IE" dirty="0" smtClean="0"/>
              <a:t> </a:t>
            </a:r>
          </a:p>
          <a:p>
            <a:pPr algn="ctr"/>
            <a:r>
              <a:rPr lang="en-IE" b="1" dirty="0" smtClean="0">
                <a:solidFill>
                  <a:srgbClr val="FFFF00"/>
                </a:solidFill>
              </a:rPr>
              <a:t>https://www.youtube.com/playlist?list=PL518236EB3DB15C17</a:t>
            </a:r>
            <a:endParaRPr lang="en-IE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28634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we are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79512" y="1556792"/>
            <a:ext cx="388843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indent="-228600">
              <a:buSzPct val="98958"/>
            </a:pPr>
            <a:r>
              <a:rPr lang="en-IE" sz="2800" dirty="0" smtClean="0"/>
              <a:t>Dr. Mary Roche</a:t>
            </a:r>
          </a:p>
          <a:p>
            <a:pPr indent="-228600">
              <a:buSzPct val="98958"/>
              <a:buNone/>
            </a:pPr>
            <a:endParaRPr lang="en-IE" sz="2800" dirty="0" smtClean="0"/>
          </a:p>
          <a:p>
            <a:pPr lvl="0" indent="-228600">
              <a:buSzPct val="98958"/>
            </a:pPr>
            <a:r>
              <a:rPr lang="en-IE" sz="28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Dr.  Máirín Glenn</a:t>
            </a:r>
            <a:endParaRPr lang="en-IE" sz="2800" dirty="0" smtClean="0"/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None/>
            </a:pPr>
            <a:endParaRPr lang="en-IE" sz="2800" b="0" i="0" u="none" strike="noStrike" cap="none" baseline="0" dirty="0" smtClean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IE" sz="2800" b="0" i="0" u="none" strike="noStrike" cap="none" baseline="0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Dr. </a:t>
            </a:r>
            <a:r>
              <a:rPr lang="en-IE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Bernie </a:t>
            </a:r>
            <a:r>
              <a:rPr lang="en-I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Sullivan</a:t>
            </a: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None/>
            </a:pPr>
            <a:endParaRPr lang="en-IE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I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Caitriona McDonagh</a:t>
            </a: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None/>
            </a:pPr>
            <a:endParaRPr lang="en-IE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None/>
            </a:pP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AAB9C35-7245-4086-ADF5-D079D8941A8E}" type="slidenum">
              <a:rPr lang="en-IE" smtClean="0"/>
              <a:pPr/>
              <a:t>2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4139952" y="1556792"/>
            <a:ext cx="4680520" cy="4464496"/>
          </a:xfrm>
          <a:prstGeom prst="rect">
            <a:avLst/>
          </a:prstGeom>
          <a:solidFill>
            <a:schemeClr val="bg2">
              <a:lumMod val="20000"/>
              <a:lumOff val="80000"/>
              <a:alpha val="87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123906" name="Picture 2" descr="http://covers.booktopia.com.au/big/9781136507892/enhancing-practice-through-classroom-resear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36912"/>
            <a:ext cx="1368152" cy="2057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3908" name="Picture 4" descr="Developing holistic practice through reflection, action and theoris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1196752"/>
            <a:ext cx="1379766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TC Researc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1268760"/>
            <a:ext cx="1512168" cy="1800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 descr="IPD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51920" y="5013176"/>
            <a:ext cx="4464496" cy="1234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7" cstate="print"/>
          <a:srcRect l="10471" t="21809" r="41315" b="17554"/>
          <a:stretch>
            <a:fillRect/>
          </a:stretch>
        </p:blipFill>
        <p:spPr bwMode="auto">
          <a:xfrm>
            <a:off x="6732240" y="3356992"/>
            <a:ext cx="2117353" cy="166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5004048" y="3501008"/>
            <a:ext cx="1584176" cy="12241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rgbClr val="FFFF00"/>
                </a:solidFill>
              </a:rPr>
              <a:t>Our Website</a:t>
            </a:r>
          </a:p>
          <a:p>
            <a:pPr algn="ctr"/>
            <a:endParaRPr lang="en-IE" dirty="0" smtClean="0">
              <a:solidFill>
                <a:srgbClr val="FFFF00"/>
              </a:solidFill>
            </a:endParaRPr>
          </a:p>
          <a:p>
            <a:pPr algn="ctr"/>
            <a:r>
              <a:rPr lang="en-IE" dirty="0" smtClean="0">
                <a:solidFill>
                  <a:srgbClr val="FFFF00"/>
                </a:solidFill>
              </a:rPr>
              <a:t>www.eari.ie</a:t>
            </a:r>
            <a:endParaRPr lang="en-I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59479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Action research for </a:t>
            </a:r>
            <a:r>
              <a:rPr lang="en-IE" sz="4800" b="0" i="1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NCE-MSTL</a:t>
            </a:r>
          </a:p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2051720" y="1052736"/>
            <a:ext cx="6635080" cy="5073564"/>
          </a:xfrm>
          <a:prstGeom prst="rect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n-IE" sz="3000" b="0" i="0" u="none" strike="noStrike" cap="none" baseline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IE" sz="30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</a:t>
            </a:r>
            <a:r>
              <a:rPr lang="en-IE" sz="30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are required to undertake an action research project in the area of mathematics education during the academic year 2013-2014, and to submit an action research paper  documenting your project and your learning throughout the process</a:t>
            </a:r>
            <a:r>
              <a:rPr lang="en-IE" sz="30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IE" sz="3000" b="0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AD77D58-7239-401C-B314-94B7C9D20655}" type="slidenum">
              <a:rPr lang="en-IE" smtClean="0"/>
              <a:pPr/>
              <a:t>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pic>
        <p:nvPicPr>
          <p:cNvPr id="6" name="Picture 5" descr="back to scho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36912"/>
            <a:ext cx="1610695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67170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Aims of session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I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revisit the basic principles of action research</a:t>
            </a: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I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practical examples of action research</a:t>
            </a: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I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begin the process of planning and organising your project</a:t>
            </a:r>
          </a:p>
          <a:p>
            <a:pPr marL="3429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IE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practical ideas for writing up your research report (See </a:t>
            </a:r>
            <a:r>
              <a:rPr lang="en-IE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Handouts)</a:t>
            </a:r>
            <a:endParaRPr lang="en-IE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0288746-8312-4885-B281-0E900506F7DE}" type="slidenum">
              <a:rPr lang="en-IE" smtClean="0"/>
              <a:pPr/>
              <a:t>4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2716240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 Research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499992" y="1916832"/>
            <a:ext cx="4248472" cy="4248472"/>
          </a:xfrm>
          <a:prstGeom prst="rect">
            <a:avLst/>
          </a:prstGeom>
          <a:solidFill>
            <a:srgbClr val="FFFF00">
              <a:alpha val="32000"/>
            </a:srgbClr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indent="-228600">
              <a:spcBef>
                <a:spcPts val="640"/>
              </a:spcBef>
              <a:buClr>
                <a:schemeClr val="dk1"/>
              </a:buClr>
              <a:buSzPct val="101190"/>
              <a:buNone/>
            </a:pPr>
            <a:r>
              <a:rPr lang="en-IE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Action research is about working towards practical outcomes, and also about creating new forms of understanding, since action without understanding is blind, just as theory without action is meaningless.” </a:t>
            </a:r>
          </a:p>
          <a:p>
            <a:pPr lvl="0" indent="-228600">
              <a:spcBef>
                <a:spcPts val="640"/>
              </a:spcBef>
              <a:buClr>
                <a:schemeClr val="dk1"/>
              </a:buClr>
              <a:buSzPct val="101190"/>
              <a:buNone/>
            </a:pPr>
            <a:r>
              <a:rPr lang="en-GB" sz="11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(cited in </a:t>
            </a:r>
            <a:r>
              <a:rPr lang="en-GB" sz="1100" dirty="0" err="1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Koshy</a:t>
            </a:r>
            <a:r>
              <a:rPr lang="en-GB" sz="11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2005 p 9)</a:t>
            </a:r>
            <a:endParaRPr lang="en-IE" sz="24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6642038-E121-4E67-A09A-E35430D2F7DC}" type="slidenum">
              <a:rPr lang="en-IE" smtClean="0"/>
              <a:pPr/>
              <a:t>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251520" y="1916832"/>
            <a:ext cx="3816424" cy="3970318"/>
          </a:xfrm>
          <a:prstGeom prst="rect">
            <a:avLst/>
          </a:prstGeom>
          <a:solidFill>
            <a:srgbClr val="FFFF00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marL="342900" lvl="0" indent="-228600">
              <a:spcBef>
                <a:spcPts val="640"/>
              </a:spcBef>
              <a:buClr>
                <a:schemeClr val="dk1"/>
              </a:buClr>
              <a:buSzPct val="101190"/>
            </a:pPr>
            <a:r>
              <a:rPr lang="en-IE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Reason and Bradbury (2001: 2) explain, “</a:t>
            </a:r>
            <a:r>
              <a:rPr lang="en-IE" sz="28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the primary purpose of action research is to produce practical knowledge that is useful to people in the everyday conduct of their lives. </a:t>
            </a:r>
            <a:endParaRPr lang="en-IE" sz="28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1330263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>
              <a:alpha val="54000"/>
            </a:srgbClr>
          </a:solidFill>
        </p:spPr>
        <p:txBody>
          <a:bodyPr/>
          <a:lstStyle/>
          <a:p>
            <a:r>
              <a:rPr lang="en-IE" dirty="0" smtClean="0"/>
              <a:t>Introduction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Section 1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E948368-D155-411F-B91B-7810556B2B54}" type="slidenum">
              <a:rPr lang="en-IE" smtClean="0"/>
              <a:pPr/>
              <a:t>6</a:t>
            </a:fld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835696" y="1628800"/>
            <a:ext cx="583264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Based on Handout </a:t>
            </a:r>
          </a:p>
          <a:p>
            <a:pPr algn="ctr"/>
            <a:r>
              <a:rPr lang="en-IE" dirty="0" smtClean="0"/>
              <a:t>DEVELOPING </a:t>
            </a:r>
            <a:r>
              <a:rPr lang="en-IE" dirty="0"/>
              <a:t>PRACTICAL IDEAS FOR WRITING UP YOUR RESEARCH REPORT</a:t>
            </a:r>
          </a:p>
          <a:p>
            <a:pPr algn="ctr"/>
            <a:r>
              <a:rPr lang="en-IE" dirty="0" smtClean="0"/>
              <a:t>’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54813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To get started</a:t>
            </a:r>
            <a:br>
              <a:rPr lang="en-IE" dirty="0" smtClean="0"/>
            </a:br>
            <a:r>
              <a:rPr lang="en-IE" dirty="0" smtClean="0"/>
              <a:t>2 min activity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600200"/>
            <a:ext cx="4388294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IE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Ask yourself: Can I name one thing that is really important to me in my teaching of Maths?</a:t>
            </a:r>
          </a:p>
          <a:p>
            <a:pPr lvl="0"/>
            <a:r>
              <a:rPr lang="en-IE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I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 I care passionately about?</a:t>
            </a:r>
          </a:p>
          <a:p>
            <a:pPr lvl="0"/>
            <a:r>
              <a:rPr lang="en-IE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</a:t>
            </a:r>
            <a:r>
              <a:rPr lang="en-I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kind of difference do I want to make in my Maths teaching?</a:t>
            </a:r>
          </a:p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en-IE" dirty="0" smtClean="0"/>
              <a:t>Discuss your ideas with your neighbour. You may write your answers on your </a:t>
            </a:r>
            <a:r>
              <a:rPr lang="en-IE" i="1" dirty="0" smtClean="0"/>
              <a:t>Developing Practical Ideas</a:t>
            </a:r>
            <a:r>
              <a:rPr lang="en-IE" dirty="0" smtClean="0"/>
              <a:t> sheet. 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07F5C85-4F4D-4F51-B793-F36ED42ED838}" type="slidenum">
              <a:rPr lang="en-IE" smtClean="0"/>
              <a:pPr/>
              <a:t>7</a:t>
            </a:fld>
            <a:endParaRPr lang="en-IE" dirty="0"/>
          </a:p>
        </p:txBody>
      </p:sp>
      <p:pic>
        <p:nvPicPr>
          <p:cNvPr id="7" name="Picture 5" descr="pear_pai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048"/>
            <a:ext cx="3599185" cy="257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777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IE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action/reflection process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1835696" y="1340768"/>
            <a:ext cx="7056784" cy="48965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issue am I interested in researching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 lang="en-IE" sz="18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I want to research this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issue?</a:t>
            </a: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kind of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can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gather to show why I am interested in this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issue?</a:t>
            </a: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I do? What will I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do?</a:t>
            </a: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kind of evidence can I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generate to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that I am having an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influence?</a:t>
            </a: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I explain that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influence?</a:t>
            </a: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I ensure that any judgements I might make are reasonably fair and 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accurate?</a:t>
            </a:r>
          </a:p>
          <a:p>
            <a:pPr marL="292100" indent="-2921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</a:pP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</a:t>
            </a:r>
            <a:r>
              <a:rPr lang="en-IE" sz="18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will I change my practice in the light of my evaluation</a:t>
            </a:r>
            <a:r>
              <a:rPr lang="en-IE" sz="1800" b="0" i="0" u="none" strike="noStrike" cap="none" baseline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lang="en-IE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292100" indent="-292100" algn="r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166666"/>
              <a:buNone/>
            </a:pPr>
            <a:r>
              <a:rPr lang="en-IE" sz="1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IE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McNiff and Whitehead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DE9D1B6-9889-4D06-AD82-B92E3A163135}" type="slidenum">
              <a:rPr lang="en-IE" smtClean="0"/>
              <a:pPr/>
              <a:t>8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pic>
        <p:nvPicPr>
          <p:cNvPr id="111618" name="Picture 2" descr="Product Detail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1763688" cy="1737743"/>
          </a:xfrm>
          <a:prstGeom prst="rect">
            <a:avLst/>
          </a:prstGeom>
          <a:noFill/>
        </p:spPr>
      </p:pic>
      <p:pic>
        <p:nvPicPr>
          <p:cNvPr id="117762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05064"/>
            <a:ext cx="1152128" cy="17335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5395619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Values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4038598" cy="4824536"/>
          </a:xfrm>
        </p:spPr>
        <p:txBody>
          <a:bodyPr/>
          <a:lstStyle/>
          <a:p>
            <a:pPr marL="0" indent="0">
              <a:buSzPct val="25000"/>
              <a:buNone/>
            </a:pPr>
            <a:r>
              <a:rPr lang="en-IE" dirty="0" smtClean="0"/>
              <a:t>Think of a lesson that went well for you in the last year or so.</a:t>
            </a:r>
          </a:p>
          <a:p>
            <a:pPr marL="0" indent="0">
              <a:buSzPct val="25000"/>
              <a:buNone/>
            </a:pPr>
            <a:endParaRPr lang="en-IE" dirty="0" smtClean="0"/>
          </a:p>
          <a:p>
            <a:pPr marL="0" indent="0">
              <a:buSzPct val="25000"/>
              <a:buNone/>
            </a:pPr>
            <a:r>
              <a:rPr lang="en-IE" dirty="0" smtClean="0"/>
              <a:t>Why was this important to you?</a:t>
            </a:r>
          </a:p>
          <a:p>
            <a:pPr marL="0" indent="0">
              <a:buSzPct val="25000"/>
              <a:buNone/>
            </a:pPr>
            <a:endParaRPr lang="en-IE" dirty="0" smtClean="0"/>
          </a:p>
          <a:p>
            <a:pPr marL="0" indent="0">
              <a:buSzPct val="25000"/>
              <a:buNone/>
            </a:pPr>
            <a:r>
              <a:rPr lang="en-IE" dirty="0" smtClean="0"/>
              <a:t>Share your ideas in pairs.</a:t>
            </a:r>
          </a:p>
          <a:p>
            <a:pPr marL="0" indent="0">
              <a:buSzPct val="25000"/>
              <a:buNone/>
            </a:pPr>
            <a:r>
              <a:rPr lang="en-IE" dirty="0" smtClean="0"/>
              <a:t>Think of one word to explain it.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E" smtClean="0"/>
              <a:t>McDonagh, Sullivan, Roche and Glenn 2013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34DE066-3EF8-476D-A82F-62C78EFF4D69}" type="slidenum">
              <a:rPr lang="en-IE" smtClean="0"/>
              <a:pPr/>
              <a:t>9</a:t>
            </a:fld>
            <a:endParaRPr lang="en-I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" name="Picture 7" descr="valu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2420888"/>
            <a:ext cx="3744416" cy="249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61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566</Words>
  <Application>Microsoft Macintosh PowerPoint</Application>
  <PresentationFormat>On-screen Show (4:3)</PresentationFormat>
  <Paragraphs>79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Self-Study Action Research Project Workshop</vt:lpstr>
      <vt:lpstr>Who we are</vt:lpstr>
      <vt:lpstr> Action research for NCE-MSTL </vt:lpstr>
      <vt:lpstr>Aims of session</vt:lpstr>
      <vt:lpstr>Action Research</vt:lpstr>
      <vt:lpstr>Introduction</vt:lpstr>
      <vt:lpstr>To get started 2 min activity</vt:lpstr>
      <vt:lpstr>The action/reflection process</vt:lpstr>
      <vt:lpstr>Values</vt:lpstr>
      <vt:lpstr>Values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Self-Study Action Research Project Workshop</dc:title>
  <dc:creator>Máirin Glenn</dc:creator>
  <cp:lastModifiedBy>Máirin Glenn</cp:lastModifiedBy>
  <cp:revision>1</cp:revision>
  <dcterms:created xsi:type="dcterms:W3CDTF">2013-09-15T08:23:08Z</dcterms:created>
  <dcterms:modified xsi:type="dcterms:W3CDTF">2013-09-15T08:24:08Z</dcterms:modified>
</cp:coreProperties>
</file>